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712" r:id="rId3"/>
  </p:sldMasterIdLst>
  <p:notesMasterIdLst>
    <p:notesMasterId r:id="rId9"/>
  </p:notesMasterIdLst>
  <p:sldIdLst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E2AB-BC92-4FE9-962C-54CA70866F30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CD6-A999-4E0A-AE3F-1CA3E3AC6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container continuous worfklows, we see containers and registries are a key concept. </a:t>
            </a:r>
          </a:p>
          <a:p>
            <a:r>
              <a:rPr lang="en-US" dirty="0"/>
              <a:t>We start with what we call the inner loop. Which is everything you do before you commit code.</a:t>
            </a:r>
          </a:p>
          <a:p>
            <a:r>
              <a:rPr lang="en-US" dirty="0"/>
              <a:t>From the beginning of your development cycle, you’re building and running your code in containers.</a:t>
            </a:r>
          </a:p>
          <a:p>
            <a:r>
              <a:rPr lang="en-US" dirty="0"/>
              <a:t>We pull base images from a container registry. Either Docker Hub, or perhaps our private corporate registry.</a:t>
            </a:r>
          </a:p>
          <a:p>
            <a:r>
              <a:rPr lang="en-US" dirty="0"/>
              <a:t>As we’re happy with our code, we commit the code to a source code repository. </a:t>
            </a:r>
          </a:p>
          <a:p>
            <a:r>
              <a:rPr lang="en-US" dirty="0"/>
              <a:t>The build system takes our code, a dockerfile that describes the build system and builds the collection of images I need for deployment</a:t>
            </a:r>
          </a:p>
          <a:p>
            <a:r>
              <a:rPr lang="en-US" dirty="0"/>
              <a:t>The images are pushed to our private registry, with the environment configurations extracted from the image.</a:t>
            </a:r>
          </a:p>
          <a:p>
            <a:r>
              <a:rPr lang="en-US" dirty="0"/>
              <a:t>When deployment happens, we pull images, add the environment information and push it out to various environments.</a:t>
            </a:r>
          </a:p>
          <a:p>
            <a:r>
              <a:rPr lang="en-US" dirty="0"/>
              <a:t>In Azure, we have many different container hosting offerings. </a:t>
            </a:r>
          </a:p>
          <a:p>
            <a:r>
              <a:rPr lang="en-US" dirty="0"/>
              <a:t>From Azure Container Service, which hosts the best of breed open source orchestrators</a:t>
            </a:r>
          </a:p>
          <a:p>
            <a:r>
              <a:rPr lang="en-US" dirty="0"/>
              <a:t>To Service Fabric, which can host guest containers</a:t>
            </a:r>
          </a:p>
          <a:p>
            <a:r>
              <a:rPr lang="en-US" dirty="0"/>
              <a:t>Or, Azure Batch, App Services for single container workloads that can scale.</a:t>
            </a:r>
          </a:p>
          <a:p>
            <a:r>
              <a:rPr lang="en-US" dirty="0"/>
              <a:t>And Azure continues to expand it’s container hosts as containers are becoming the unit of deployment.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4/25/2017 11:18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9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5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61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2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5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6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5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3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877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496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3758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789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7537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788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09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0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46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011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601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ssion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784282" y="2263722"/>
            <a:ext cx="3618384" cy="775469"/>
          </a:xfrm>
        </p:spPr>
        <p:txBody>
          <a:bodyPr/>
          <a:lstStyle>
            <a:lvl1pPr marL="0" indent="0">
              <a:buNone/>
              <a:defRPr sz="4266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3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2"/>
          </p:nvPr>
        </p:nvSpPr>
        <p:spPr>
          <a:xfrm>
            <a:off x="962528" y="766457"/>
            <a:ext cx="2424140" cy="210329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5650386" y="766459"/>
            <a:ext cx="2424140" cy="2103299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2400"/>
            </a:lvl1pPr>
            <a:lvl2pPr marL="609498" indent="0">
              <a:buNone/>
              <a:defRPr sz="3733"/>
            </a:lvl2pPr>
            <a:lvl3pPr marL="1218996" indent="0">
              <a:buNone/>
              <a:defRPr sz="3200"/>
            </a:lvl3pPr>
            <a:lvl4pPr marL="1828494" indent="0">
              <a:buNone/>
              <a:defRPr sz="2666"/>
            </a:lvl4pPr>
            <a:lvl5pPr marL="2437991" indent="0">
              <a:buNone/>
              <a:defRPr sz="2666"/>
            </a:lvl5pPr>
            <a:lvl6pPr marL="3047489" indent="0">
              <a:buNone/>
              <a:defRPr sz="2666"/>
            </a:lvl6pPr>
            <a:lvl7pPr marL="3656988" indent="0">
              <a:buNone/>
              <a:defRPr sz="2666"/>
            </a:lvl7pPr>
            <a:lvl8pPr marL="4266485" indent="0">
              <a:buNone/>
              <a:defRPr sz="2666"/>
            </a:lvl8pPr>
            <a:lvl9pPr marL="4875983" indent="0">
              <a:buNone/>
              <a:defRPr sz="2666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112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526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189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45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53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98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469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 header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36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65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0621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054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2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7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7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615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2859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0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31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09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8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11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1.emf"/><Relationship Id="rId18" Type="http://schemas.openxmlformats.org/officeDocument/2006/relationships/image" Target="../media/image26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microsoft.com/office/2007/relationships/hdphoto" Target="../media/hdphoto2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emf"/><Relationship Id="rId10" Type="http://schemas.openxmlformats.org/officeDocument/2006/relationships/image" Target="../media/image19.gi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YoDocke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aka.ms/DockerToolsForVSC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://map.buildaz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Containerized workflow</a:t>
            </a:r>
          </a:p>
        </p:txBody>
      </p:sp>
      <p:sp>
        <p:nvSpPr>
          <p:cNvPr id="351" name="Right Arrow 5"/>
          <p:cNvSpPr/>
          <p:nvPr/>
        </p:nvSpPr>
        <p:spPr>
          <a:xfrm>
            <a:off x="866971" y="1680590"/>
            <a:ext cx="2622251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52" name="Picture 35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55589" y="1795877"/>
            <a:ext cx="588013" cy="613212"/>
          </a:xfrm>
          <a:prstGeom prst="rect">
            <a:avLst/>
          </a:prstGeom>
        </p:spPr>
      </p:pic>
      <p:cxnSp>
        <p:nvCxnSpPr>
          <p:cNvPr id="353" name="Straight Arrow Connector 352"/>
          <p:cNvCxnSpPr>
            <a:cxnSpLocks/>
          </p:cNvCxnSpPr>
          <p:nvPr/>
        </p:nvCxnSpPr>
        <p:spPr>
          <a:xfrm>
            <a:off x="4125518" y="2792861"/>
            <a:ext cx="771527" cy="656710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triangle" w="med" len="lg"/>
            <a:tailEnd type="triangle" w="med" len="lg"/>
          </a:ln>
          <a:effectLst/>
        </p:spPr>
      </p:cxnSp>
      <p:grpSp>
        <p:nvGrpSpPr>
          <p:cNvPr id="354" name="Group 353"/>
          <p:cNvGrpSpPr/>
          <p:nvPr/>
        </p:nvGrpSpPr>
        <p:grpSpPr>
          <a:xfrm>
            <a:off x="3610630" y="2525921"/>
            <a:ext cx="521869" cy="305216"/>
            <a:chOff x="4227749" y="3121751"/>
            <a:chExt cx="532409" cy="311380"/>
          </a:xfrm>
        </p:grpSpPr>
        <p:grpSp>
          <p:nvGrpSpPr>
            <p:cNvPr id="355" name="Group 354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357" name="Rectangle 356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8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9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4923">
                  <a:lnSpc>
                    <a:spcPct val="90000"/>
                  </a:lnSpc>
                  <a:defRPr/>
                </a:pPr>
                <a:endParaRPr lang="en-US" sz="1729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56" name="Picture 3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360" name="Right Arrow 5"/>
          <p:cNvSpPr/>
          <p:nvPr/>
        </p:nvSpPr>
        <p:spPr>
          <a:xfrm>
            <a:off x="2970220" y="1680590"/>
            <a:ext cx="2622251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361" name="Group 360"/>
          <p:cNvGrpSpPr/>
          <p:nvPr/>
        </p:nvGrpSpPr>
        <p:grpSpPr>
          <a:xfrm>
            <a:off x="2723747" y="1423785"/>
            <a:ext cx="1454326" cy="1458534"/>
            <a:chOff x="2777875" y="1451550"/>
            <a:chExt cx="1483698" cy="1487994"/>
          </a:xfrm>
        </p:grpSpPr>
        <p:sp>
          <p:nvSpPr>
            <p:cNvPr id="362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3081795" y="1451550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</p:grpSp>
      <p:sp>
        <p:nvSpPr>
          <p:cNvPr id="366" name="Right Arrow 5"/>
          <p:cNvSpPr/>
          <p:nvPr/>
        </p:nvSpPr>
        <p:spPr>
          <a:xfrm rot="16200000">
            <a:off x="371287" y="3294950"/>
            <a:ext cx="1876197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67" name="Picture 36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9703" y="4710826"/>
            <a:ext cx="588013" cy="613212"/>
          </a:xfrm>
          <a:prstGeom prst="rect">
            <a:avLst/>
          </a:prstGeom>
        </p:spPr>
      </p:pic>
      <p:grpSp>
        <p:nvGrpSpPr>
          <p:cNvPr id="368" name="Group 367"/>
          <p:cNvGrpSpPr/>
          <p:nvPr/>
        </p:nvGrpSpPr>
        <p:grpSpPr>
          <a:xfrm>
            <a:off x="295189" y="4687238"/>
            <a:ext cx="2522842" cy="1751381"/>
            <a:chOff x="300269" y="4780912"/>
            <a:chExt cx="2573794" cy="1786754"/>
          </a:xfrm>
        </p:grpSpPr>
        <p:sp>
          <p:nvSpPr>
            <p:cNvPr id="369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70" name="Group 369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82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3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4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5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6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7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374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5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6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7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8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9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0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1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lnSpc>
                    <a:spcPct val="90000"/>
                  </a:lnSpc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72" name="TextBox 371"/>
            <p:cNvSpPr txBox="1"/>
            <p:nvPr/>
          </p:nvSpPr>
          <p:spPr>
            <a:xfrm>
              <a:off x="392889" y="4975020"/>
              <a:ext cx="726628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</p:grpSp>
      <p:sp>
        <p:nvSpPr>
          <p:cNvPr id="388" name="Right Arrow 5"/>
          <p:cNvSpPr/>
          <p:nvPr/>
        </p:nvSpPr>
        <p:spPr>
          <a:xfrm>
            <a:off x="5509720" y="1670017"/>
            <a:ext cx="2000677" cy="925351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89" name="Freeform: Shape 388"/>
          <p:cNvSpPr/>
          <p:nvPr/>
        </p:nvSpPr>
        <p:spPr>
          <a:xfrm rot="16200000">
            <a:off x="6626015" y="2537187"/>
            <a:ext cx="4334158" cy="1178477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1" name="Bent Arrow 14"/>
          <p:cNvSpPr/>
          <p:nvPr/>
        </p:nvSpPr>
        <p:spPr>
          <a:xfrm rot="10800000">
            <a:off x="2857722" y="2803448"/>
            <a:ext cx="5731148" cy="3060776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559">
              <a:lnSpc>
                <a:spcPct val="90000"/>
              </a:lnSpc>
              <a:defRPr/>
            </a:pPr>
            <a:endParaRPr lang="en-US" sz="1077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2" name="AutoShape 21"/>
          <p:cNvSpPr>
            <a:spLocks noChangeAspect="1" noChangeArrowheads="1" noTextEdit="1"/>
          </p:cNvSpPr>
          <p:nvPr/>
        </p:nvSpPr>
        <p:spPr bwMode="auto">
          <a:xfrm>
            <a:off x="465167" y="5052564"/>
            <a:ext cx="2190357" cy="141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lnSpc>
                <a:spcPct val="90000"/>
              </a:lnSpc>
              <a:defRPr/>
            </a:pPr>
            <a:endParaRPr lang="en-US" sz="176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8309365" y="5711249"/>
            <a:ext cx="1494541" cy="334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1765" i="1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394" name="Rectangle 393"/>
          <p:cNvSpPr/>
          <p:nvPr/>
        </p:nvSpPr>
        <p:spPr>
          <a:xfrm>
            <a:off x="585899" y="3642386"/>
            <a:ext cx="505839" cy="38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44022">
                      <a:srgbClr val="394D54"/>
                    </a:gs>
                    <a:gs pos="53804">
                      <a:srgbClr val="394D54"/>
                    </a:gs>
                  </a:gsLst>
                  <a:lin ang="0" scaled="0"/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395" name="Straight Arrow Connector 394"/>
          <p:cNvCxnSpPr>
            <a:cxnSpLocks/>
          </p:cNvCxnSpPr>
          <p:nvPr/>
        </p:nvCxnSpPr>
        <p:spPr>
          <a:xfrm flipH="1">
            <a:off x="2919350" y="3809068"/>
            <a:ext cx="1967362" cy="1162769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none"/>
            <a:tailEnd type="triangle" w="med" len="lg"/>
          </a:ln>
          <a:effectLst/>
        </p:spPr>
      </p:cxnSp>
      <p:grpSp>
        <p:nvGrpSpPr>
          <p:cNvPr id="396" name="Group 395"/>
          <p:cNvGrpSpPr/>
          <p:nvPr/>
        </p:nvGrpSpPr>
        <p:grpSpPr>
          <a:xfrm>
            <a:off x="7423343" y="1390125"/>
            <a:ext cx="1458677" cy="1576660"/>
            <a:chOff x="7572388" y="1417209"/>
            <a:chExt cx="1488138" cy="1608505"/>
          </a:xfrm>
        </p:grpSpPr>
        <p:sp>
          <p:nvSpPr>
            <p:cNvPr id="39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567" indent="-228567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402" name="TextBox 401"/>
            <p:cNvSpPr txBox="1"/>
            <p:nvPr/>
          </p:nvSpPr>
          <p:spPr>
            <a:xfrm>
              <a:off x="7849949" y="1417209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403" name="Picture 4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404" name="Straight Connector 40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cxnSp>
          <p:nvCxnSpPr>
            <p:cNvPr id="405" name="Straight Connector 40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sp>
          <p:nvSpPr>
            <p:cNvPr id="406" name="Rectangle: Rounded Corners 40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9355946" y="959346"/>
            <a:ext cx="2512799" cy="609014"/>
            <a:chOff x="2260698" y="1058892"/>
            <a:chExt cx="2563550" cy="621314"/>
          </a:xfrm>
        </p:grpSpPr>
        <p:sp>
          <p:nvSpPr>
            <p:cNvPr id="412" name="Rectangle 41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Container Service</a:t>
              </a:r>
            </a:p>
          </p:txBody>
        </p:sp>
        <p:pic>
          <p:nvPicPr>
            <p:cNvPr id="413" name="Picture 4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4833" y="1161838"/>
              <a:ext cx="537800" cy="409686"/>
            </a:xfrm>
            <a:prstGeom prst="rect">
              <a:avLst/>
            </a:prstGeom>
          </p:spPr>
        </p:pic>
      </p:grpSp>
      <p:grpSp>
        <p:nvGrpSpPr>
          <p:cNvPr id="414" name="Group 413"/>
          <p:cNvGrpSpPr/>
          <p:nvPr/>
        </p:nvGrpSpPr>
        <p:grpSpPr>
          <a:xfrm>
            <a:off x="9355946" y="1580203"/>
            <a:ext cx="2512799" cy="609014"/>
            <a:chOff x="2260698" y="1672902"/>
            <a:chExt cx="2563550" cy="621314"/>
          </a:xfrm>
        </p:grpSpPr>
        <p:sp>
          <p:nvSpPr>
            <p:cNvPr id="415" name="Rectangle 414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Service Fabric</a:t>
              </a:r>
            </a:p>
          </p:txBody>
        </p:sp>
        <p:pic>
          <p:nvPicPr>
            <p:cNvPr id="416" name="Picture 4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8579" y="1758232"/>
              <a:ext cx="450308" cy="450655"/>
            </a:xfrm>
            <a:prstGeom prst="rect">
              <a:avLst/>
            </a:prstGeom>
          </p:spPr>
        </p:pic>
      </p:grpSp>
      <p:sp>
        <p:nvSpPr>
          <p:cNvPr id="421" name="Rectangle 420"/>
          <p:cNvSpPr/>
          <p:nvPr/>
        </p:nvSpPr>
        <p:spPr>
          <a:xfrm>
            <a:off x="9355946" y="2821918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Common soon</a:t>
            </a:r>
          </a:p>
        </p:txBody>
      </p:sp>
      <p:sp>
        <p:nvSpPr>
          <p:cNvPr id="423" name="Rectangle 422"/>
          <p:cNvSpPr/>
          <p:nvPr/>
        </p:nvSpPr>
        <p:spPr>
          <a:xfrm>
            <a:off x="9355946" y="3442776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sp>
        <p:nvSpPr>
          <p:cNvPr id="424" name="Rectangle 423"/>
          <p:cNvSpPr/>
          <p:nvPr/>
        </p:nvSpPr>
        <p:spPr>
          <a:xfrm>
            <a:off x="9355946" y="4684491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sp>
        <p:nvSpPr>
          <p:cNvPr id="425" name="Rectangle 424"/>
          <p:cNvSpPr/>
          <p:nvPr/>
        </p:nvSpPr>
        <p:spPr>
          <a:xfrm>
            <a:off x="9355946" y="4063633"/>
            <a:ext cx="2512799" cy="60901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559">
              <a:lnSpc>
                <a:spcPct val="90000"/>
              </a:lnSpc>
              <a:defRPr/>
            </a:pPr>
            <a:r>
              <a:rPr lang="en-US" sz="1567" kern="0" dirty="0">
                <a:gradFill>
                  <a:gsLst>
                    <a:gs pos="11413">
                      <a:srgbClr val="FFFFFF"/>
                    </a:gs>
                    <a:gs pos="30978">
                      <a:srgbClr val="FFFFFF"/>
                    </a:gs>
                  </a:gsLst>
                  <a:lin ang="0" scaled="0"/>
                </a:gradFill>
                <a:latin typeface="Segoe UI"/>
              </a:rPr>
              <a:t>…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881556" y="5013512"/>
            <a:ext cx="1319458" cy="865196"/>
            <a:chOff x="1883426" y="5104140"/>
            <a:chExt cx="1346106" cy="882671"/>
          </a:xfrm>
        </p:grpSpPr>
        <p:pic>
          <p:nvPicPr>
            <p:cNvPr id="427" name="Picture 42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505050"/>
                </a:clrFrom>
                <a:clrTo>
                  <a:srgbClr val="50505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28" name="Rectangle 427"/>
            <p:cNvSpPr/>
            <p:nvPr/>
          </p:nvSpPr>
          <p:spPr>
            <a:xfrm>
              <a:off x="1883426" y="5483571"/>
              <a:ext cx="267740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379447" y="5104140"/>
              <a:ext cx="200404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2817502" y="5483571"/>
              <a:ext cx="412030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308915" y="5862143"/>
              <a:ext cx="341488" cy="12466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214">
                <a:lnSpc>
                  <a:spcPct val="90000"/>
                </a:lnSpc>
                <a:defRPr/>
              </a:pPr>
              <a:r>
                <a:rPr lang="en-US" sz="882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1343136" y="4775725"/>
            <a:ext cx="1402920" cy="810414"/>
            <a:chOff x="1369381" y="4871198"/>
            <a:chExt cx="1431256" cy="826783"/>
          </a:xfrm>
        </p:grpSpPr>
        <p:pic>
          <p:nvPicPr>
            <p:cNvPr id="43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640" y="4871198"/>
              <a:ext cx="598997" cy="39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_x0020_6" descr="image0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5" name="Rectangle 434"/>
          <p:cNvSpPr/>
          <p:nvPr/>
        </p:nvSpPr>
        <p:spPr>
          <a:xfrm>
            <a:off x="301940" y="4707968"/>
            <a:ext cx="1097210" cy="26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lnSpc>
                <a:spcPct val="90000"/>
              </a:lnSpc>
              <a:defRPr/>
            </a:pPr>
            <a:r>
              <a:rPr lang="en-US" sz="1273" i="1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436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61" y="2422543"/>
            <a:ext cx="587140" cy="3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7" name="Group 436"/>
          <p:cNvGrpSpPr/>
          <p:nvPr/>
        </p:nvGrpSpPr>
        <p:grpSpPr>
          <a:xfrm>
            <a:off x="4877142" y="1419037"/>
            <a:ext cx="1454326" cy="1463280"/>
            <a:chOff x="4974763" y="1446708"/>
            <a:chExt cx="1483698" cy="1492836"/>
          </a:xfrm>
        </p:grpSpPr>
        <p:sp>
          <p:nvSpPr>
            <p:cNvPr id="438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5096372" y="1935424"/>
              <a:ext cx="1240480" cy="310392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40" name="TextBox 439"/>
            <p:cNvSpPr txBox="1"/>
            <p:nvPr/>
          </p:nvSpPr>
          <p:spPr>
            <a:xfrm>
              <a:off x="5223238" y="1446708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</p:grpSp>
      <p:cxnSp>
        <p:nvCxnSpPr>
          <p:cNvPr id="442" name="Straight Arrow Connector 441"/>
          <p:cNvCxnSpPr>
            <a:cxnSpLocks/>
          </p:cNvCxnSpPr>
          <p:nvPr/>
        </p:nvCxnSpPr>
        <p:spPr>
          <a:xfrm flipV="1">
            <a:off x="6335820" y="2813822"/>
            <a:ext cx="1144053" cy="561175"/>
          </a:xfrm>
          <a:prstGeom prst="straightConnector1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headEnd type="none"/>
            <a:tailEnd type="triangle" w="med" len="lg"/>
          </a:ln>
          <a:effectLst/>
        </p:spPr>
      </p:cxnSp>
      <p:pic>
        <p:nvPicPr>
          <p:cNvPr id="443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21" y="2422543"/>
            <a:ext cx="587140" cy="3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4" name="Rectangle 443"/>
          <p:cNvSpPr/>
          <p:nvPr/>
        </p:nvSpPr>
        <p:spPr>
          <a:xfrm>
            <a:off x="4296012" y="1421905"/>
            <a:ext cx="522840" cy="1420980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214">
              <a:lnSpc>
                <a:spcPct val="90000"/>
              </a:lnSpc>
              <a:defRPr/>
            </a:pPr>
            <a:endParaRPr lang="en-US" sz="1765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446" name="Group 445"/>
          <p:cNvGrpSpPr/>
          <p:nvPr/>
        </p:nvGrpSpPr>
        <p:grpSpPr>
          <a:xfrm>
            <a:off x="597486" y="1430352"/>
            <a:ext cx="1454326" cy="1451969"/>
            <a:chOff x="608671" y="1458249"/>
            <a:chExt cx="1483698" cy="1481295"/>
          </a:xfrm>
        </p:grpSpPr>
        <p:sp>
          <p:nvSpPr>
            <p:cNvPr id="447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559">
                <a:lnSpc>
                  <a:spcPct val="90000"/>
                </a:lnSpc>
                <a:defRPr/>
              </a:pPr>
              <a:r>
                <a:rPr lang="en-US" sz="1077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889041" y="1458249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450" name="Picture 4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347839-E005-4CD0-9350-AF13AAA46A89}"/>
              </a:ext>
            </a:extLst>
          </p:cNvPr>
          <p:cNvGrpSpPr/>
          <p:nvPr/>
        </p:nvGrpSpPr>
        <p:grpSpPr>
          <a:xfrm>
            <a:off x="4838940" y="3063572"/>
            <a:ext cx="1454326" cy="1449245"/>
            <a:chOff x="4935970" y="3124506"/>
            <a:chExt cx="1483488" cy="1478305"/>
          </a:xfrm>
        </p:grpSpPr>
        <p:sp>
          <p:nvSpPr>
            <p:cNvPr id="454" name="Rounded Rectangle 12"/>
            <p:cNvSpPr/>
            <p:nvPr/>
          </p:nvSpPr>
          <p:spPr>
            <a:xfrm>
              <a:off x="4935970" y="3124506"/>
              <a:ext cx="1483488" cy="1478305"/>
            </a:xfrm>
            <a:prstGeom prst="roundRect">
              <a:avLst>
                <a:gd name="adj" fmla="val 5783"/>
              </a:avLst>
            </a:prstGeom>
            <a:solidFill>
              <a:schemeClr val="tx1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81" tIns="89581" rIns="89581" bIns="8958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559">
                <a:lnSpc>
                  <a:spcPct val="90000"/>
                </a:lnSpc>
                <a:defRPr/>
              </a:pPr>
              <a:endParaRPr lang="en-US" sz="1077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pic>
          <p:nvPicPr>
            <p:cNvPr id="456" name="Picture 4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83438" y="3670563"/>
              <a:ext cx="565823" cy="56582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07FA96-2A1E-4DD3-818A-ACE316AE6B4F}"/>
              </a:ext>
            </a:extLst>
          </p:cNvPr>
          <p:cNvGrpSpPr/>
          <p:nvPr/>
        </p:nvGrpSpPr>
        <p:grpSpPr>
          <a:xfrm>
            <a:off x="9355947" y="2201061"/>
            <a:ext cx="2509989" cy="609014"/>
            <a:chOff x="9366051" y="2200383"/>
            <a:chExt cx="2510346" cy="609100"/>
          </a:xfrm>
        </p:grpSpPr>
        <p:sp>
          <p:nvSpPr>
            <p:cNvPr id="418" name="Rectangle 417"/>
            <p:cNvSpPr/>
            <p:nvPr/>
          </p:nvSpPr>
          <p:spPr>
            <a:xfrm>
              <a:off x="9366051" y="2200383"/>
              <a:ext cx="2510346" cy="609100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0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559">
                <a:lnSpc>
                  <a:spcPct val="90000"/>
                </a:lnSpc>
                <a:defRPr/>
              </a:pPr>
              <a:r>
                <a:rPr lang="en-US" sz="1567" kern="0" dirty="0">
                  <a:gradFill>
                    <a:gsLst>
                      <a:gs pos="11413">
                        <a:srgbClr val="FFFFFF"/>
                      </a:gs>
                      <a:gs pos="30978">
                        <a:srgbClr val="FFFFFF"/>
                      </a:gs>
                    </a:gsLst>
                    <a:lin ang="0" scaled="0"/>
                  </a:gradFill>
                  <a:latin typeface="Segoe UI"/>
                </a:rPr>
                <a:t>App Services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7FD1D27-800F-431B-A693-180626D9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22589" y="2290959"/>
              <a:ext cx="441455" cy="441796"/>
            </a:xfrm>
            <a:prstGeom prst="rect">
              <a:avLst/>
            </a:prstGeom>
          </p:spPr>
        </p:pic>
      </p:grpSp>
      <p:grpSp>
        <p:nvGrpSpPr>
          <p:cNvPr id="407" name="Group 406"/>
          <p:cNvGrpSpPr/>
          <p:nvPr/>
        </p:nvGrpSpPr>
        <p:grpSpPr>
          <a:xfrm>
            <a:off x="4590079" y="4683875"/>
            <a:ext cx="2028453" cy="1551462"/>
            <a:chOff x="4681901" y="4777485"/>
            <a:chExt cx="2069421" cy="1582797"/>
          </a:xfrm>
        </p:grpSpPr>
        <p:pic>
          <p:nvPicPr>
            <p:cNvPr id="408" name="Picture 407"/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rgbClr val="002050">
                  <a:tint val="45000"/>
                  <a:satMod val="400000"/>
                </a:srgbClr>
              </a:duotone>
              <a:lum bright="-20000"/>
            </a:blip>
            <a:stretch>
              <a:fillRect/>
            </a:stretch>
          </p:blipFill>
          <p:spPr>
            <a:xfrm>
              <a:off x="4681901" y="4854121"/>
              <a:ext cx="2069421" cy="1506161"/>
            </a:xfrm>
            <a:prstGeom prst="rect">
              <a:avLst/>
            </a:prstGeom>
          </p:spPr>
        </p:pic>
        <p:sp>
          <p:nvSpPr>
            <p:cNvPr id="409" name="Rectangle 408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214">
                <a:lnSpc>
                  <a:spcPct val="90000"/>
                </a:lnSpc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91402" y="4777485"/>
              <a:ext cx="967141" cy="390626"/>
            </a:xfrm>
            <a:prstGeom prst="rect">
              <a:avLst/>
            </a:prstGeom>
          </p:spPr>
          <p:txBody>
            <a:bodyPr vert="horz" wrap="square" lIns="89581" tIns="89581" rIns="89581" bIns="89581" rtlCol="0" anchor="t">
              <a:noAutofit/>
            </a:bodyPr>
            <a:lstStyle/>
            <a:p>
              <a:pPr marL="228567" indent="-228567" algn="ctr" defTabSz="878559">
                <a:lnSpc>
                  <a:spcPct val="90000"/>
                </a:lnSpc>
                <a:defRPr/>
              </a:pPr>
              <a:r>
                <a:rPr lang="en-US" sz="1961" b="1" kern="0" dirty="0">
                  <a:gradFill>
                    <a:gsLst>
                      <a:gs pos="53804">
                        <a:srgbClr val="FFFFFF"/>
                      </a:gs>
                      <a:gs pos="72000">
                        <a:srgbClr val="FFFFFF"/>
                      </a:gs>
                    </a:gsLst>
                  </a:gra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pic>
        <p:nvPicPr>
          <p:cNvPr id="108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34E63D1-5C86-4464-82D9-E98BAFCAF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335929" y="6079783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CD94C35-B1D2-472C-B835-7CF03AC00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661334" y="1514939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04894A7-0ADD-4295-BF38-781D9F1DB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51217" y="2448290"/>
            <a:ext cx="342509" cy="3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A8D1F7A4-DDD3-438F-B13F-E9867AC86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805580" y="1514938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C2258347-6C90-469D-A505-FEAEF896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949823" y="1514935"/>
            <a:ext cx="287674" cy="2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0197A79-DEA4-435F-842D-3CC47AEA7EDA}"/>
              </a:ext>
            </a:extLst>
          </p:cNvPr>
          <p:cNvSpPr/>
          <p:nvPr/>
        </p:nvSpPr>
        <p:spPr>
          <a:xfrm>
            <a:off x="5422654" y="3494237"/>
            <a:ext cx="946254" cy="53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E093C76-C88A-4A49-82D4-BB3183238C02}"/>
              </a:ext>
            </a:extLst>
          </p:cNvPr>
          <p:cNvSpPr/>
          <p:nvPr/>
        </p:nvSpPr>
        <p:spPr>
          <a:xfrm>
            <a:off x="5070482" y="5065875"/>
            <a:ext cx="1260987" cy="23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1077" kern="0" dirty="0">
                <a:gradFill>
                  <a:gsLst>
                    <a:gs pos="53804">
                      <a:srgbClr val="FFFFFF"/>
                    </a:gs>
                    <a:gs pos="72000">
                      <a:srgbClr val="FFFFFF"/>
                    </a:gs>
                  </a:gsLst>
                </a:gra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Azure Monitoring</a:t>
            </a:r>
          </a:p>
        </p:txBody>
      </p:sp>
    </p:spTree>
    <p:extLst>
      <p:ext uri="{BB962C8B-B14F-4D97-AF65-F5344CB8AC3E}">
        <p14:creationId xmlns:p14="http://schemas.microsoft.com/office/powerpoint/2010/main" val="1880212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9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5" dur="1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9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9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0"/>
                            </p:stCondLst>
                            <p:childTnLst>
                              <p:par>
                                <p:cTn id="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7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60" grpId="0" animBg="1"/>
      <p:bldP spid="366" grpId="0" animBg="1"/>
      <p:bldP spid="388" grpId="0" animBg="1"/>
      <p:bldP spid="389" grpId="0" animBg="1"/>
      <p:bldP spid="391" grpId="0" animBg="1"/>
      <p:bldP spid="393" grpId="0"/>
      <p:bldP spid="394" grpId="0"/>
      <p:bldP spid="421" grpId="0" animBg="1"/>
      <p:bldP spid="423" grpId="0" animBg="1"/>
      <p:bldP spid="424" grpId="0" animBg="1"/>
      <p:bldP spid="425" grpId="0" animBg="1"/>
      <p:bldP spid="444" grpId="0" animBg="1"/>
      <p:bldP spid="114" grpId="0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9733" y="4410807"/>
            <a:ext cx="1254995" cy="5937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Secret Management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9733" y="1191673"/>
            <a:ext cx="1254995" cy="4560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Language/</a:t>
            </a:r>
            <a:b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Framework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9733" y="1645369"/>
            <a:ext cx="1254995" cy="90485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 Tools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9733" y="2547893"/>
            <a:ext cx="1254995" cy="7387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9733" y="3284285"/>
            <a:ext cx="1254995" cy="675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Target 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79733" y="3957112"/>
            <a:ext cx="1254995" cy="4560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79733" y="5002237"/>
            <a:ext cx="1254995" cy="156643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978">
                      <a:srgbClr val="394D54"/>
                    </a:gs>
                    <a:gs pos="15761">
                      <a:srgbClr val="394D54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 Hosting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3456428" y="1199144"/>
            <a:ext cx="1584821" cy="449125"/>
          </a:xfrm>
          <a:custGeom>
            <a:avLst/>
            <a:gdLst>
              <a:gd name="connsiteX0" fmla="*/ 0 w 1585046"/>
              <a:gd name="connsiteY0" fmla="*/ 0 h 516009"/>
              <a:gd name="connsiteX1" fmla="*/ 1585045 w 1585046"/>
              <a:gd name="connsiteY1" fmla="*/ 0 h 516009"/>
              <a:gd name="connsiteX2" fmla="*/ 1585045 w 1585046"/>
              <a:gd name="connsiteY2" fmla="*/ 246248 h 516009"/>
              <a:gd name="connsiteX3" fmla="*/ 1585046 w 1585046"/>
              <a:gd name="connsiteY3" fmla="*/ 246248 h 516009"/>
              <a:gd name="connsiteX4" fmla="*/ 1585046 w 1585046"/>
              <a:gd name="connsiteY4" fmla="*/ 516009 h 516009"/>
              <a:gd name="connsiteX5" fmla="*/ 1009651 w 1585046"/>
              <a:gd name="connsiteY5" fmla="*/ 516009 h 516009"/>
              <a:gd name="connsiteX6" fmla="*/ 1009651 w 1585046"/>
              <a:gd name="connsiteY6" fmla="*/ 269761 h 516009"/>
              <a:gd name="connsiteX7" fmla="*/ 933451 w 1585046"/>
              <a:gd name="connsiteY7" fmla="*/ 269761 h 516009"/>
              <a:gd name="connsiteX8" fmla="*/ 933451 w 1585046"/>
              <a:gd name="connsiteY8" fmla="*/ 516009 h 516009"/>
              <a:gd name="connsiteX9" fmla="*/ 1 w 1585046"/>
              <a:gd name="connsiteY9" fmla="*/ 516009 h 516009"/>
              <a:gd name="connsiteX10" fmla="*/ 1 w 1585046"/>
              <a:gd name="connsiteY10" fmla="*/ 269761 h 516009"/>
              <a:gd name="connsiteX11" fmla="*/ 0 w 1585046"/>
              <a:gd name="connsiteY11" fmla="*/ 269761 h 51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5046" h="516009">
                <a:moveTo>
                  <a:pt x="0" y="0"/>
                </a:moveTo>
                <a:lnTo>
                  <a:pt x="1585045" y="0"/>
                </a:lnTo>
                <a:lnTo>
                  <a:pt x="1585045" y="246248"/>
                </a:lnTo>
                <a:lnTo>
                  <a:pt x="1585046" y="246248"/>
                </a:lnTo>
                <a:lnTo>
                  <a:pt x="1585046" y="516009"/>
                </a:lnTo>
                <a:lnTo>
                  <a:pt x="1009651" y="516009"/>
                </a:lnTo>
                <a:lnTo>
                  <a:pt x="1009651" y="269761"/>
                </a:lnTo>
                <a:lnTo>
                  <a:pt x="933451" y="269761"/>
                </a:lnTo>
                <a:lnTo>
                  <a:pt x="933451" y="516009"/>
                </a:lnTo>
                <a:lnTo>
                  <a:pt x="1" y="516009"/>
                </a:lnTo>
                <a:lnTo>
                  <a:pt x="1" y="269761"/>
                </a:lnTo>
                <a:lnTo>
                  <a:pt x="0" y="2697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26571" y="1412540"/>
            <a:ext cx="627340" cy="256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Full FX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81035" y="1403649"/>
            <a:ext cx="498037" cy="256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077734" y="1199144"/>
            <a:ext cx="798288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Node.js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580306" y="1199144"/>
            <a:ext cx="740879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Java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961978" y="1199144"/>
            <a:ext cx="470609" cy="44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5109">
                      <a:srgbClr val="FFFFFF"/>
                    </a:gs>
                    <a:gs pos="8804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03166" y="1199144"/>
            <a:ext cx="588612" cy="449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9733" y="4410807"/>
            <a:ext cx="8469428" cy="5937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9733" y="1191673"/>
            <a:ext cx="8469428" cy="45603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9733" y="1645369"/>
            <a:ext cx="8469428" cy="90485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9733" y="2547893"/>
            <a:ext cx="8469428" cy="7387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9733" y="3284285"/>
            <a:ext cx="8469428" cy="6751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9733" y="3957112"/>
            <a:ext cx="8469428" cy="45603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9733" y="5002237"/>
            <a:ext cx="8469428" cy="156643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80307" y="1667756"/>
            <a:ext cx="737463" cy="411384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165" y="1667756"/>
            <a:ext cx="2029422" cy="411384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56428" y="1667756"/>
            <a:ext cx="1345818" cy="411384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4625989" y="1684868"/>
            <a:ext cx="2807092" cy="2521021"/>
          </a:xfrm>
          <a:custGeom>
            <a:avLst/>
            <a:gdLst>
              <a:gd name="connsiteX0" fmla="*/ 0 w 2749945"/>
              <a:gd name="connsiteY0" fmla="*/ 0 h 2521379"/>
              <a:gd name="connsiteX1" fmla="*/ 233355 w 2749945"/>
              <a:gd name="connsiteY1" fmla="*/ 0 h 2521379"/>
              <a:gd name="connsiteX2" fmla="*/ 233355 w 2749945"/>
              <a:gd name="connsiteY2" fmla="*/ 1237358 h 2521379"/>
              <a:gd name="connsiteX3" fmla="*/ 443805 w 2749945"/>
              <a:gd name="connsiteY3" fmla="*/ 1447808 h 2521379"/>
              <a:gd name="connsiteX4" fmla="*/ 1014412 w 2749945"/>
              <a:gd name="connsiteY4" fmla="*/ 1447808 h 2521379"/>
              <a:gd name="connsiteX5" fmla="*/ 1014412 w 2749945"/>
              <a:gd name="connsiteY5" fmla="*/ 1448569 h 2521379"/>
              <a:gd name="connsiteX6" fmla="*/ 2014436 w 2749945"/>
              <a:gd name="connsiteY6" fmla="*/ 1448569 h 2521379"/>
              <a:gd name="connsiteX7" fmla="*/ 2749945 w 2749945"/>
              <a:gd name="connsiteY7" fmla="*/ 2184078 h 2521379"/>
              <a:gd name="connsiteX8" fmla="*/ 2749945 w 2749945"/>
              <a:gd name="connsiteY8" fmla="*/ 2521379 h 2521379"/>
              <a:gd name="connsiteX9" fmla="*/ 2516869 w 2749945"/>
              <a:gd name="connsiteY9" fmla="*/ 2521379 h 2521379"/>
              <a:gd name="connsiteX10" fmla="*/ 2516868 w 2749945"/>
              <a:gd name="connsiteY10" fmla="*/ 2184077 h 2521379"/>
              <a:gd name="connsiteX11" fmla="*/ 2014436 w 2749945"/>
              <a:gd name="connsiteY11" fmla="*/ 1681645 h 2521379"/>
              <a:gd name="connsiteX12" fmla="*/ 988583 w 2749945"/>
              <a:gd name="connsiteY12" fmla="*/ 1681645 h 2521379"/>
              <a:gd name="connsiteX13" fmla="*/ 988583 w 2749945"/>
              <a:gd name="connsiteY13" fmla="*/ 1681163 h 2521379"/>
              <a:gd name="connsiteX14" fmla="*/ 443805 w 2749945"/>
              <a:gd name="connsiteY14" fmla="*/ 1681163 h 2521379"/>
              <a:gd name="connsiteX15" fmla="*/ 0 w 2749945"/>
              <a:gd name="connsiteY15" fmla="*/ 1237358 h 2521379"/>
              <a:gd name="connsiteX16" fmla="*/ 0 w 2749945"/>
              <a:gd name="connsiteY16" fmla="*/ 0 h 252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9945" h="2521379">
                <a:moveTo>
                  <a:pt x="0" y="0"/>
                </a:moveTo>
                <a:lnTo>
                  <a:pt x="233355" y="0"/>
                </a:lnTo>
                <a:lnTo>
                  <a:pt x="233355" y="1237358"/>
                </a:lnTo>
                <a:cubicBezTo>
                  <a:pt x="233355" y="1353586"/>
                  <a:pt x="327577" y="1447808"/>
                  <a:pt x="443805" y="1447808"/>
                </a:cubicBezTo>
                <a:lnTo>
                  <a:pt x="1014412" y="1447808"/>
                </a:lnTo>
                <a:lnTo>
                  <a:pt x="1014412" y="1448569"/>
                </a:lnTo>
                <a:lnTo>
                  <a:pt x="2014436" y="1448569"/>
                </a:lnTo>
                <a:cubicBezTo>
                  <a:pt x="2420646" y="1448569"/>
                  <a:pt x="2749945" y="1777868"/>
                  <a:pt x="2749945" y="2184078"/>
                </a:cubicBezTo>
                <a:lnTo>
                  <a:pt x="2749945" y="2521379"/>
                </a:lnTo>
                <a:lnTo>
                  <a:pt x="2516869" y="2521379"/>
                </a:lnTo>
                <a:lnTo>
                  <a:pt x="2516868" y="2184077"/>
                </a:lnTo>
                <a:cubicBezTo>
                  <a:pt x="2516868" y="1906591"/>
                  <a:pt x="2291922" y="1681645"/>
                  <a:pt x="2014436" y="1681645"/>
                </a:cubicBezTo>
                <a:lnTo>
                  <a:pt x="988583" y="1681645"/>
                </a:lnTo>
                <a:lnTo>
                  <a:pt x="988583" y="1681163"/>
                </a:lnTo>
                <a:lnTo>
                  <a:pt x="443805" y="1681163"/>
                </a:lnTo>
                <a:cubicBezTo>
                  <a:pt x="198698" y="1681163"/>
                  <a:pt x="0" y="1482465"/>
                  <a:pt x="0" y="12373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20779" y="1149558"/>
            <a:ext cx="704783" cy="33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652">
                      <a:srgbClr val="FFFFFF"/>
                    </a:gs>
                    <a:gs pos="46739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64" y="1816951"/>
            <a:ext cx="1181673" cy="5908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067081" y="1839691"/>
            <a:ext cx="840309" cy="551802"/>
            <a:chOff x="7000613" y="3173596"/>
            <a:chExt cx="1453450" cy="95443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16" y="3173596"/>
              <a:ext cx="564924" cy="56492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00613" y="3642675"/>
              <a:ext cx="1453450" cy="485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07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8913">
                        <a:srgbClr val="0B76C7"/>
                      </a:gs>
                      <a:gs pos="88043">
                        <a:srgbClr val="0B76C7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29363" y="2712973"/>
            <a:ext cx="2102470" cy="339757"/>
            <a:chOff x="90203" y="2754681"/>
            <a:chExt cx="2102768" cy="339806"/>
          </a:xfrm>
        </p:grpSpPr>
        <p:pic>
          <p:nvPicPr>
            <p:cNvPr id="3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90203" y="2767395"/>
              <a:ext cx="337814" cy="31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28017" y="2754681"/>
              <a:ext cx="1764954" cy="339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6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46739">
                        <a:srgbClr val="68217A"/>
                      </a:gs>
                      <a:gs pos="31522">
                        <a:srgbClr val="68217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VSTS CI/CD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850674" y="3534826"/>
            <a:ext cx="1254995" cy="379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Nano Server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81484" y="3534826"/>
            <a:ext cx="2979947" cy="3790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Linux 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7154" y="3534826"/>
            <a:ext cx="1254995" cy="379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Windows Server</a:t>
            </a:r>
          </a:p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57154" y="4086886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Container Registry</a:t>
            </a:r>
          </a:p>
        </p:txBody>
      </p:sp>
      <p:pic>
        <p:nvPicPr>
          <p:cNvPr id="44" name="Picture 2" descr="Image result for jenkin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63" y="2705749"/>
            <a:ext cx="1342618" cy="4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35" y="1647703"/>
            <a:ext cx="708495" cy="7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8536264" y="2264196"/>
            <a:ext cx="806301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0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C35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IntelliJ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403165" y="5100154"/>
            <a:ext cx="3146102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Services with Containers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557154" y="5666857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 Kubernetes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57154" y="5950208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Fabric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414751" y="6233558"/>
            <a:ext cx="3134516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–DC/OS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57154" y="5383506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ACS – Docker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57154" y="4728119"/>
            <a:ext cx="6992114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KeyVault, </a:t>
            </a:r>
            <a:r>
              <a:rPr kumimoji="0" lang="en-US" sz="1176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Hashicorp</a:t>
            </a: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Vault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57154" y="4450068"/>
            <a:ext cx="4520580" cy="237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1522">
                      <a:srgbClr val="FFFFFF"/>
                    </a:gs>
                    <a:gs pos="27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0AEF-3C02-4E80-B35D-BAD07744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Container Integrations</a:t>
            </a:r>
          </a:p>
        </p:txBody>
      </p:sp>
    </p:spTree>
    <p:extLst>
      <p:ext uri="{BB962C8B-B14F-4D97-AF65-F5344CB8AC3E}">
        <p14:creationId xmlns:p14="http://schemas.microsoft.com/office/powerpoint/2010/main" val="6763989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AE43-BC58-4A2B-BAD9-1B5646F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78" y="4072056"/>
            <a:ext cx="2686801" cy="249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65665" y="290403"/>
            <a:ext cx="10371056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/>
            <a:r>
              <a:rPr lang="en-US" sz="4705" dirty="0">
                <a:gradFill>
                  <a:gsLst>
                    <a:gs pos="70109">
                      <a:srgbClr val="68217A"/>
                    </a:gs>
                    <a:gs pos="77000">
                      <a:srgbClr val="68217A"/>
                    </a:gs>
                  </a:gsLst>
                  <a:lin ang="0" scaled="0"/>
                </a:gradFill>
              </a:rPr>
              <a:t>Visual Studio 2017 Container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69303" y="1187963"/>
            <a:ext cx="7168876" cy="3441414"/>
          </a:xfrm>
        </p:spPr>
        <p:txBody>
          <a:bodyPr lIns="179285" tIns="143428" rIns="179285" bIns="143428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121" indent="-280121" defTabSz="914192"/>
            <a:r>
              <a:rPr lang="en-US" sz="3137" dirty="0"/>
              <a:t>Run, debug, test web, and console </a:t>
            </a:r>
            <a:br>
              <a:rPr lang="en-US" sz="3137" dirty="0"/>
            </a:br>
            <a:r>
              <a:rPr lang="en-US" sz="3137" dirty="0"/>
              <a:t>apps in Docker Containers</a:t>
            </a:r>
          </a:p>
          <a:p>
            <a:pPr marL="501105" lvl="1" indent="-220984" defTabSz="914192"/>
            <a:r>
              <a:rPr lang="en-US" sz="1568" i="1" dirty="0"/>
              <a:t>.NET FX w/Windows Server, .NET Core with Nano Server, and Linux</a:t>
            </a:r>
          </a:p>
          <a:p>
            <a:pPr marL="280121" indent="-280121" defTabSz="914192"/>
            <a:r>
              <a:rPr lang="en-US" sz="3137" dirty="0"/>
              <a:t>Breakpoint debugging</a:t>
            </a:r>
          </a:p>
          <a:p>
            <a:pPr marL="280121" indent="-280121" defTabSz="914192"/>
            <a:r>
              <a:rPr lang="en-US" sz="3137" dirty="0"/>
              <a:t>Edit &amp; refresh of code</a:t>
            </a:r>
          </a:p>
          <a:p>
            <a:pPr marL="280121" indent="-280121" defTabSz="914192"/>
            <a:r>
              <a:rPr lang="en-US" sz="3137" dirty="0"/>
              <a:t>Scaffolds Docker assets</a:t>
            </a:r>
          </a:p>
          <a:p>
            <a:pPr marL="501105" lvl="1" indent="-220984" defTabSz="914192">
              <a:tabLst>
                <a:tab pos="1218762" algn="l"/>
              </a:tabLst>
            </a:pPr>
            <a:r>
              <a:rPr lang="en-US" sz="1765" dirty="0"/>
              <a:t>Dockerfile, docker-compose.yml</a:t>
            </a:r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70893" y="290403"/>
            <a:ext cx="805183" cy="7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F0AE2-577F-466A-8196-2787929B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28" y="1521461"/>
            <a:ext cx="5144170" cy="2893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D72A0-097E-40AD-AA86-2D913DCD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156" y="1187963"/>
            <a:ext cx="2561542" cy="257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0FFD5-0880-4C68-8E4F-60EF9212A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02" y="4623378"/>
            <a:ext cx="2455675" cy="91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91B5-BB2B-41FC-97ED-13C3BC9C6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33" y="5425140"/>
            <a:ext cx="2414568" cy="114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1347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89957"/>
            <a:ext cx="10759416" cy="899537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619859" y="1456888"/>
            <a:ext cx="4302839" cy="1888806"/>
          </a:xfrm>
          <a:noFill/>
        </p:spPr>
        <p:txBody>
          <a:bodyPr vert="horz" wrap="square" lIns="179285" tIns="143428" rIns="179285" bIns="143428" rtlCol="0">
            <a:spAutoFit/>
          </a:bodyPr>
          <a:lstStyle/>
          <a:p>
            <a:pPr marL="224097" indent="-224097"/>
            <a:r>
              <a:rPr lang="en-US" sz="1961" dirty="0">
                <a:latin typeface="+mn-lt"/>
              </a:rPr>
              <a:t>OS X, Linux, Windows</a:t>
            </a:r>
          </a:p>
          <a:p>
            <a:pPr marL="224097" indent="-224097"/>
            <a:r>
              <a:rPr lang="en-US" sz="1961" dirty="0">
                <a:latin typeface="+mn-lt"/>
              </a:rPr>
              <a:t>Node, Python, Go, .NET Core</a:t>
            </a:r>
          </a:p>
          <a:p>
            <a:pPr marL="224097" indent="-224097"/>
            <a:r>
              <a:rPr lang="en-US" sz="1961" dirty="0">
                <a:latin typeface="+mn-lt"/>
              </a:rPr>
              <a:t>Git SCC integration</a:t>
            </a:r>
          </a:p>
          <a:p>
            <a:pPr marL="224097" indent="-224097"/>
            <a:r>
              <a:rPr lang="en-US" sz="1961" dirty="0">
                <a:latin typeface="+mn-lt"/>
              </a:rPr>
              <a:t>Extensible platform</a:t>
            </a:r>
          </a:p>
          <a:p>
            <a:pPr marL="224097" indent="-224097"/>
            <a:r>
              <a:rPr lang="en-US" sz="1961" dirty="0">
                <a:latin typeface="+mn-lt"/>
              </a:rPr>
              <a:t>Docker Asset Editing – extension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1" y="349175"/>
            <a:ext cx="657579" cy="657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303" y="5975069"/>
            <a:ext cx="3389630" cy="59138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961" dirty="0">
                <a:hlinkClick r:id="rId3"/>
              </a:rPr>
              <a:t>aka.ms/VSCode</a:t>
            </a:r>
            <a:r>
              <a:rPr lang="en-US" sz="1961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8547" y="5975069"/>
            <a:ext cx="5433405" cy="59138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961" dirty="0">
                <a:hlinkClick r:id="rId4"/>
              </a:rPr>
              <a:t>aka.ms/</a:t>
            </a:r>
            <a:r>
              <a:rPr lang="en-US" sz="1961" dirty="0" err="1">
                <a:hlinkClick r:id="rId4"/>
              </a:rPr>
              <a:t>DockerToolsForVSCode</a:t>
            </a:r>
            <a:r>
              <a:rPr lang="en-US" sz="1961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2" y="1456887"/>
            <a:ext cx="7171336" cy="4484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moby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" r="50000" b="7582"/>
          <a:stretch/>
        </p:blipFill>
        <p:spPr>
          <a:xfrm>
            <a:off x="10881441" y="5379856"/>
            <a:ext cx="1310560" cy="14776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192A3-D43F-465A-BBD9-D5739BBBAC3A}"/>
              </a:ext>
            </a:extLst>
          </p:cNvPr>
          <p:cNvSpPr/>
          <p:nvPr/>
        </p:nvSpPr>
        <p:spPr bwMode="auto">
          <a:xfrm>
            <a:off x="3085538" y="3914558"/>
            <a:ext cx="986057" cy="1792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0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Azure Container Registry Global Coverage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38200" y="1410158"/>
            <a:ext cx="10515600" cy="534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spcBef>
                <a:spcPts val="500"/>
              </a:spcBef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23 public clouds 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Australia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Australia Southeast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Brazil South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Canada Central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Canada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Central India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Asia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East US 2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Japan East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Japan West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North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North Europe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 India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Southeast Asia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UK South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UK West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Central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Europe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US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050" dirty="0"/>
              <a:t>West US 2</a:t>
            </a:r>
          </a:p>
          <a:p>
            <a:pPr marL="228600" marR="0" lvl="0" indent="-22860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Coming…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Sovereign clouds</a:t>
            </a: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Stack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45" y="2160836"/>
            <a:ext cx="8124825" cy="4697164"/>
          </a:xfrm>
          <a:prstGeom prst="rect">
            <a:avLst/>
          </a:prstGeom>
        </p:spPr>
      </p:pic>
      <p:pic>
        <p:nvPicPr>
          <p:cNvPr id="3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6" y="369158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49" y="4232725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89" y="401838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88" y="346763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94" y="386823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22" y="554983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753" y="410330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84" y="401121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76" y="382100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05" y="382100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15" y="3691583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30" y="3338212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78" y="346763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26" y="3597048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770" y="4491561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57" y="4700780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94" y="4416684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4" y="4959616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77" y="5943027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87" y="5808669"/>
            <a:ext cx="493020" cy="258836"/>
          </a:xfrm>
          <a:prstGeom prst="rect">
            <a:avLst/>
          </a:prstGeom>
          <a:noFill/>
          <a:effectLst>
            <a:glow rad="101600">
              <a:srgbClr val="1D6FA9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124" y="4157848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056" y="3870095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35" y="3477314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azure container registr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224" y="3656902"/>
            <a:ext cx="493020" cy="258836"/>
          </a:xfrm>
          <a:prstGeom prst="rect">
            <a:avLst/>
          </a:prstGeom>
          <a:noFill/>
          <a:effectLst>
            <a:glow rad="101600">
              <a:srgbClr val="8BC145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11067076" y="6604084"/>
            <a:ext cx="13340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4"/>
              </a:rPr>
              <a:t>map.buildazure.com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77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3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6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9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S2017RTM_Template.potx" id="{8AF0A1C0-503F-423B-9F4B-13744B926D76}" vid="{A8136870-2391-44DE-BD39-91E744E311A5}"/>
    </a:ext>
  </a:extLst>
</a:theme>
</file>

<file path=ppt/theme/theme3.xml><?xml version="1.0" encoding="utf-8"?>
<a:theme xmlns:a="http://schemas.openxmlformats.org/drawingml/2006/main" name="2_5-50002_Ignite_Breakout_Template">
  <a:themeElements>
    <a:clrScheme name="Docker Con 2017">
      <a:dk1>
        <a:srgbClr val="394D54"/>
      </a:dk1>
      <a:lt1>
        <a:srgbClr val="FFFFFF"/>
      </a:lt1>
      <a:dk2>
        <a:srgbClr val="189AD1"/>
      </a:dk2>
      <a:lt2>
        <a:srgbClr val="F8F8F8"/>
      </a:lt2>
      <a:accent1>
        <a:srgbClr val="01AADA"/>
      </a:accent1>
      <a:accent2>
        <a:srgbClr val="F15C22"/>
      </a:accent2>
      <a:accent3>
        <a:srgbClr val="FBAD18"/>
      </a:accent3>
      <a:accent4>
        <a:srgbClr val="394D54"/>
      </a:accent4>
      <a:accent5>
        <a:srgbClr val="BFDDE2"/>
      </a:accent5>
      <a:accent6>
        <a:srgbClr val="189AD1"/>
      </a:accent6>
      <a:hlink>
        <a:srgbClr val="189AD1"/>
      </a:hlink>
      <a:folHlink>
        <a:srgbClr val="189AD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EF_2016_16x9_Template.potx" id="{6F30CEFF-F50E-40BF-A940-626D9DAB7388}" vid="{54660BE7-FAAC-478F-8C28-F8D5586CEB3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507</Words>
  <Application>Microsoft Office PowerPoint</Application>
  <PresentationFormat>Widescreen</PresentationFormat>
  <Paragraphs>126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5-50002_Ignite_Breakout_Template</vt:lpstr>
      <vt:lpstr>Connect_2016_Template_Light</vt:lpstr>
      <vt:lpstr>2_5-50002_Ignite_Breakout_Template</vt:lpstr>
      <vt:lpstr>Containerized workflow</vt:lpstr>
      <vt:lpstr>Microsoft Container Integrations</vt:lpstr>
      <vt:lpstr>PowerPoint Presentation</vt:lpstr>
      <vt:lpstr>Visual Studio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10</cp:revision>
  <dcterms:created xsi:type="dcterms:W3CDTF">2016-09-26T03:18:58Z</dcterms:created>
  <dcterms:modified xsi:type="dcterms:W3CDTF">2017-04-25T18:21:57Z</dcterms:modified>
</cp:coreProperties>
</file>